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538E2A-CF8A-4603-AFDE-60B4E9372BD2}" v="7" dt="2025-12-11T20:23:20.4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6326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85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093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33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12/11/2025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982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376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7794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653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504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728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34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993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69" r:id="rId5"/>
    <p:sldLayoutId id="2147483774" r:id="rId6"/>
    <p:sldLayoutId id="2147483770" r:id="rId7"/>
    <p:sldLayoutId id="2147483771" r:id="rId8"/>
    <p:sldLayoutId id="2147483772" r:id="rId9"/>
    <p:sldLayoutId id="2147483773" r:id="rId10"/>
    <p:sldLayoutId id="2147483775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erkeleyearth.org/temperature-country-list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CDBA0B0-A4A9-66CE-6B7F-8584397A70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43" r="26246" b="-1"/>
          <a:stretch>
            <a:fillRect/>
          </a:stretch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18" name="Freeform: Shape 10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Freeform: Shape 12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DF0FD6-1DF2-E646-0202-2839AF77D2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531" y="1346268"/>
            <a:ext cx="5274860" cy="3066706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4400" dirty="0"/>
              <a:t>Global Climate Trends Analysis</a:t>
            </a:r>
            <a:endParaRPr lang="en-GB" sz="4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A949CD-2FED-7395-4774-C427EB963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2" y="4412974"/>
            <a:ext cx="4894788" cy="1576188"/>
          </a:xfrm>
        </p:spPr>
        <p:txBody>
          <a:bodyPr anchor="t">
            <a:normAutofit fontScale="62500" lnSpcReduction="20000"/>
          </a:bodyPr>
          <a:lstStyle/>
          <a:p>
            <a:br>
              <a:rPr lang="en-GB" dirty="0"/>
            </a:br>
            <a:r>
              <a:rPr lang="en-GB" b="1" dirty="0"/>
              <a:t>Author</a:t>
            </a:r>
            <a:r>
              <a:rPr lang="en-GB" dirty="0"/>
              <a:t>: Aaron Darcy</a:t>
            </a:r>
            <a:br>
              <a:rPr lang="en-GB" dirty="0"/>
            </a:br>
            <a:r>
              <a:rPr lang="en-GB" b="1" dirty="0"/>
              <a:t>Module</a:t>
            </a:r>
            <a:r>
              <a:rPr lang="en-GB" dirty="0"/>
              <a:t>: Data Operations &amp; Management</a:t>
            </a:r>
            <a:br>
              <a:rPr lang="en-GB" dirty="0"/>
            </a:br>
            <a:r>
              <a:rPr lang="en-GB" b="1" dirty="0"/>
              <a:t>Date</a:t>
            </a:r>
            <a:r>
              <a:rPr lang="en-GB" dirty="0"/>
              <a:t>: </a:t>
            </a:r>
            <a:r>
              <a:rPr lang="en-GB" i="1" dirty="0"/>
              <a:t>12</a:t>
            </a:r>
            <a:r>
              <a:rPr lang="en-GB" i="1" baseline="30000" dirty="0"/>
              <a:t>th</a:t>
            </a:r>
            <a:r>
              <a:rPr lang="en-GB" dirty="0"/>
              <a:t> </a:t>
            </a:r>
            <a:r>
              <a:rPr lang="en-GB" i="1" dirty="0"/>
              <a:t>December 2025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3064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0A2BBE-47C8-2A22-C930-786A4968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3986" cy="1639888"/>
          </a:xfrm>
        </p:spPr>
        <p:txBody>
          <a:bodyPr anchor="b">
            <a:normAutofit/>
          </a:bodyPr>
          <a:lstStyle/>
          <a:p>
            <a:r>
              <a:rPr lang="en-GB" dirty="0"/>
              <a:t>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34863-F399-6D11-3CFA-B0B43EBDE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9" y="2312988"/>
            <a:ext cx="5183986" cy="3651250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500" dirty="0"/>
              <a:t>Global warming has accelerated sharply since the 1970s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500" dirty="0"/>
              <a:t>Northern regions (Arctic, Scandinavia, Russia) warm fastest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500" dirty="0"/>
              <a:t>Extreme heat events (high z-scores) increase after ~1980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500" dirty="0"/>
              <a:t>Summer months show the highest anomalies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500" dirty="0"/>
              <a:t>Countries differ significantly in climate volatility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0577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9069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2C17EFF-9200-FEA2-B707-CCB8E5C42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86450" y="442913"/>
            <a:ext cx="6305550" cy="4089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816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9D87D-B083-9793-AF65-126CF1388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Purpose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49E1A-0573-DD8B-84C1-F0C56A473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Analyse long-term global temperature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Extract and process unstructured temperature data via Python web scraping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Engineer climate features useful for analytical dashboards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Build an interactive Power BI dashboard</a:t>
            </a:r>
          </a:p>
        </p:txBody>
      </p:sp>
    </p:spTree>
    <p:extLst>
      <p:ext uri="{BB962C8B-B14F-4D97-AF65-F5344CB8AC3E}">
        <p14:creationId xmlns:p14="http://schemas.microsoft.com/office/powerpoint/2010/main" val="2228369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5" name="Rectangle 2064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66" name="Freeform: Shape 2058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67" name="Freeform: Shape 2060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68" name="Freeform: Shape 2062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059C58-8311-F279-A898-70F4533A9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7615" y="1045596"/>
            <a:ext cx="4148511" cy="1944371"/>
          </a:xfrm>
        </p:spPr>
        <p:txBody>
          <a:bodyPr anchor="b">
            <a:normAutofit/>
          </a:bodyPr>
          <a:lstStyle/>
          <a:p>
            <a:r>
              <a:rPr lang="en-GB" dirty="0"/>
              <a:t>Dataset Overview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2FAD9EF-6351-CDE2-1FFE-40BEF6361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2634" y="1381126"/>
            <a:ext cx="6343498" cy="336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FDAFA-AEA9-981D-160A-14008F7D7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3112" y="3220278"/>
            <a:ext cx="4897356" cy="3116513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30000"/>
              </a:lnSpc>
            </a:pPr>
            <a:r>
              <a:rPr lang="en-GB" sz="2500" b="1" dirty="0"/>
              <a:t>Berkeley Earth Temperature Archive</a:t>
            </a:r>
          </a:p>
          <a:p>
            <a:pPr marL="2857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2500" dirty="0"/>
              <a:t>Over 300 Thousand Records </a:t>
            </a:r>
          </a:p>
          <a:p>
            <a:pPr marL="2857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2500" dirty="0"/>
              <a:t>Monthly temperature anomalies per country </a:t>
            </a:r>
          </a:p>
          <a:p>
            <a:pPr marL="2857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2500" dirty="0"/>
              <a:t>A temperature anomaly is how much warmer or colder a given month or year is compared to the long-term historical average for that location</a:t>
            </a:r>
          </a:p>
          <a:p>
            <a:pPr marL="2857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2500" dirty="0"/>
              <a:t>Covers 1850–2020</a:t>
            </a:r>
          </a:p>
          <a:p>
            <a:pPr marL="2857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2500" dirty="0"/>
              <a:t>Source: </a:t>
            </a:r>
            <a:r>
              <a:rPr lang="en-GB" sz="2500" dirty="0">
                <a:hlinkClick r:id="rId3"/>
              </a:rPr>
              <a:t>https://berkeleyearth.org/temperature-country-list/</a:t>
            </a:r>
            <a:endParaRPr lang="en-GB" sz="2500" dirty="0"/>
          </a:p>
          <a:p>
            <a:pPr>
              <a:lnSpc>
                <a:spcPct val="130000"/>
              </a:lnSpc>
            </a:pPr>
            <a:endParaRPr lang="en-GB" sz="1300" dirty="0"/>
          </a:p>
        </p:txBody>
      </p:sp>
    </p:spTree>
    <p:extLst>
      <p:ext uri="{BB962C8B-B14F-4D97-AF65-F5344CB8AC3E}">
        <p14:creationId xmlns:p14="http://schemas.microsoft.com/office/powerpoint/2010/main" val="666692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7" name="Rectangle 3086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273DC-1172-3016-2E53-F9BE5A85C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2912"/>
            <a:ext cx="5295569" cy="1822123"/>
          </a:xfrm>
        </p:spPr>
        <p:txBody>
          <a:bodyPr anchor="b">
            <a:normAutofit/>
          </a:bodyPr>
          <a:lstStyle/>
          <a:p>
            <a:r>
              <a:rPr lang="en-GB" dirty="0"/>
              <a:t>Data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59F7B-1D96-9AB5-4406-FD2F46CAF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496720"/>
            <a:ext cx="5181599" cy="3467518"/>
          </a:xfrm>
        </p:spPr>
        <p:txBody>
          <a:bodyPr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en-GB" sz="1500" b="1"/>
              <a:t>Extraction Approach</a:t>
            </a:r>
            <a:endParaRPr lang="en-GB" sz="150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500"/>
              <a:t>Scraped country list from Berkeley Earth website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500"/>
              <a:t>Normalised country names to match S3 bucket filenames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500"/>
              <a:t>Automatically downloaded each country’s temperature file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500"/>
              <a:t>Parsed raw .txt climate records into structured rows</a:t>
            </a:r>
          </a:p>
          <a:p>
            <a:pPr>
              <a:lnSpc>
                <a:spcPct val="130000"/>
              </a:lnSpc>
            </a:pPr>
            <a:endParaRPr lang="en-GB" sz="1500"/>
          </a:p>
        </p:txBody>
      </p:sp>
      <p:sp>
        <p:nvSpPr>
          <p:cNvPr id="3088" name="Freeform: Shape 308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89" name="Freeform: Shape 3082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90" name="Freeform: Shape 3084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CB6A129-A893-7C85-C1FA-F332DE342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73130" y="1109120"/>
            <a:ext cx="3774974" cy="3146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3083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7" name="Rectangle 4126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6DBBD-E8AE-B5BD-7277-E7CA28070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91" y="289970"/>
            <a:ext cx="5295569" cy="1822123"/>
          </a:xfrm>
        </p:spPr>
        <p:txBody>
          <a:bodyPr anchor="b">
            <a:normAutofit/>
          </a:bodyPr>
          <a:lstStyle/>
          <a:p>
            <a:r>
              <a:rPr lang="en-GB" dirty="0"/>
              <a:t>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96E4D-309B-E152-0930-DA6C5D33B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775" y="2508904"/>
            <a:ext cx="5181599" cy="3467518"/>
          </a:xfrm>
        </p:spPr>
        <p:txBody>
          <a:bodyPr anchor="t">
            <a:normAutofit fontScale="92500" lnSpcReduction="20000"/>
          </a:bodyPr>
          <a:lstStyle/>
          <a:p>
            <a:pPr>
              <a:lnSpc>
                <a:spcPct val="130000"/>
              </a:lnSpc>
            </a:pPr>
            <a:r>
              <a:rPr lang="en-GB" sz="1300" b="1" dirty="0"/>
              <a:t>Cleaning Steps</a:t>
            </a:r>
            <a:endParaRPr lang="en-GB" sz="1300" dirty="0"/>
          </a:p>
          <a:p>
            <a:pPr marL="2857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300" dirty="0"/>
              <a:t>Parsed raw text files from Berkeley Earth and removed metadata/comment lines.</a:t>
            </a:r>
          </a:p>
          <a:p>
            <a:pPr marL="2857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300" dirty="0"/>
              <a:t>Dropped malformed rows and ensured only valid (year, month, anomaly) entries were kept.</a:t>
            </a:r>
          </a:p>
          <a:p>
            <a:pPr marL="2857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300" dirty="0"/>
              <a:t>Standardised column types (converted year and month to integers, anomaly to float).Removed missing anomaly values before analysis and modelling.</a:t>
            </a:r>
          </a:p>
          <a:p>
            <a:pPr marL="2857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GB" sz="1300" dirty="0"/>
              <a:t>Filtered dataset to years with ≥95% global coverage, ensuring fair comparison across countries.</a:t>
            </a:r>
          </a:p>
          <a:p>
            <a:pPr lvl="1">
              <a:lnSpc>
                <a:spcPct val="130000"/>
              </a:lnSpc>
            </a:pPr>
            <a:r>
              <a:rPr lang="en-GB" sz="1300" b="1" dirty="0"/>
              <a:t>Cutoff year: 1892</a:t>
            </a:r>
            <a:endParaRPr lang="en-GB" sz="1300" dirty="0"/>
          </a:p>
          <a:p>
            <a:pPr>
              <a:lnSpc>
                <a:spcPct val="130000"/>
              </a:lnSpc>
            </a:pPr>
            <a:endParaRPr lang="en-GB" sz="1300" dirty="0"/>
          </a:p>
        </p:txBody>
      </p:sp>
      <p:sp>
        <p:nvSpPr>
          <p:cNvPr id="4128" name="Freeform: Shape 412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29" name="Freeform: Shape 4122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30" name="Freeform: Shape 4124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CBDF854-3A48-0906-03B6-D5FF2AEF9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12900" y="951865"/>
            <a:ext cx="6763965" cy="396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5559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0ADDF32-6635-BEF0-781B-1190FC7A3BAE}"/>
              </a:ext>
            </a:extLst>
          </p:cNvPr>
          <p:cNvSpPr txBox="1">
            <a:spLocks/>
          </p:cNvSpPr>
          <p:nvPr/>
        </p:nvSpPr>
        <p:spPr>
          <a:xfrm>
            <a:off x="512065" y="968108"/>
            <a:ext cx="9739834" cy="56064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100" b="1" dirty="0"/>
              <a:t>Warming Trend (°C/year):</a:t>
            </a:r>
            <a:br>
              <a:rPr lang="en-GB" sz="1100" dirty="0"/>
            </a:br>
            <a:r>
              <a:rPr lang="en-GB" sz="1100" dirty="0"/>
              <a:t>Linear regression shows how quickly each country is warming over time. Used for the global trend map.</a:t>
            </a:r>
          </a:p>
          <a:p>
            <a:r>
              <a:rPr lang="en-GB" sz="1100" b="1" dirty="0"/>
              <a:t>Climate Volatility:</a:t>
            </a:r>
            <a:br>
              <a:rPr lang="en-GB" sz="1100" dirty="0"/>
            </a:br>
            <a:r>
              <a:rPr lang="en-GB" sz="1100" dirty="0"/>
              <a:t>Standard deviation of anomalies, highlighting how unstable or extreme temperature patterns are in each country.</a:t>
            </a:r>
          </a:p>
          <a:p>
            <a:r>
              <a:rPr lang="en-GB" sz="1100" b="1" dirty="0"/>
              <a:t>Mean Anomaly:</a:t>
            </a:r>
            <a:br>
              <a:rPr lang="en-GB" sz="1100" dirty="0"/>
            </a:br>
            <a:r>
              <a:rPr lang="en-GB" sz="1100" dirty="0"/>
              <a:t>Long-term average anomaly, giving a simple measure of overall warming.</a:t>
            </a:r>
          </a:p>
          <a:p>
            <a:r>
              <a:rPr lang="en-GB" sz="1100" b="1" dirty="0"/>
              <a:t>Data Coverage Metrics:</a:t>
            </a:r>
            <a:br>
              <a:rPr lang="en-GB" sz="1100" dirty="0"/>
            </a:br>
            <a:r>
              <a:rPr lang="en-GB" sz="1100" dirty="0"/>
              <a:t>Minimum year, maximum year, and total </a:t>
            </a:r>
            <a:r>
              <a:rPr lang="en-GB" sz="1100"/>
              <a:t>records.</a:t>
            </a:r>
          </a:p>
          <a:p>
            <a:r>
              <a:rPr lang="en-GB" sz="1100" b="1"/>
              <a:t>Baseline </a:t>
            </a:r>
            <a:r>
              <a:rPr lang="en-GB" sz="1100" b="1" dirty="0"/>
              <a:t>Anomaly &amp; Change From Baseline:</a:t>
            </a:r>
            <a:br>
              <a:rPr lang="en-GB" sz="1100" dirty="0"/>
            </a:br>
            <a:r>
              <a:rPr lang="en-GB" sz="1100" dirty="0"/>
              <a:t>Tracks how far temperatures have shifted compared to the earliest available year for each country.</a:t>
            </a:r>
          </a:p>
          <a:p>
            <a:r>
              <a:rPr lang="en-GB" sz="1100" b="1" dirty="0"/>
              <a:t>Season Classification:</a:t>
            </a:r>
            <a:br>
              <a:rPr lang="en-GB" sz="1100" dirty="0"/>
            </a:br>
            <a:r>
              <a:rPr lang="en-GB" sz="1100" dirty="0"/>
              <a:t>Assigns each month to Winter, Spring, Summer, or Autumn to analyse seasonal warming.</a:t>
            </a:r>
          </a:p>
          <a:p>
            <a:r>
              <a:rPr lang="en-GB" sz="1100" b="1" dirty="0"/>
              <a:t>Anomaly Z-Score:</a:t>
            </a:r>
            <a:br>
              <a:rPr lang="en-GB" sz="1100" dirty="0"/>
            </a:br>
            <a:r>
              <a:rPr lang="en-GB" sz="1100" dirty="0"/>
              <a:t>Standardises anomalies relative to each country’s own variability.</a:t>
            </a:r>
            <a:br>
              <a:rPr lang="en-GB" sz="1100" dirty="0"/>
            </a:br>
            <a:r>
              <a:rPr lang="en-GB" sz="1100" dirty="0"/>
              <a:t>Helps compare extreme heat events between countries with different climates.</a:t>
            </a:r>
          </a:p>
          <a:p>
            <a:r>
              <a:rPr lang="en-GB" sz="1100" b="1" dirty="0"/>
              <a:t>Final Output Files:</a:t>
            </a:r>
            <a:endParaRPr lang="en-GB" sz="1100" dirty="0"/>
          </a:p>
          <a:p>
            <a:r>
              <a:rPr lang="en-GB" sz="1100" i="1" dirty="0"/>
              <a:t>temperature_data_clean.csv</a:t>
            </a:r>
          </a:p>
          <a:p>
            <a:r>
              <a:rPr lang="en-GB" sz="1100" i="1" dirty="0"/>
              <a:t>country_features.csv</a:t>
            </a:r>
          </a:p>
          <a:p>
            <a:endParaRPr lang="en-GB" sz="1100" dirty="0"/>
          </a:p>
          <a:p>
            <a:endParaRPr lang="en-GB" sz="11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89CB48C-CAB0-583E-7251-DE6EB02098F5}"/>
              </a:ext>
            </a:extLst>
          </p:cNvPr>
          <p:cNvSpPr txBox="1">
            <a:spLocks/>
          </p:cNvSpPr>
          <p:nvPr/>
        </p:nvSpPr>
        <p:spPr>
          <a:xfrm>
            <a:off x="512065" y="-1156"/>
            <a:ext cx="8770571" cy="134526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1068886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834F958C-5135-8677-79F0-630FEF15B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3150" y="1104900"/>
            <a:ext cx="695325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A1A4B7D5-8372-3C22-4471-3078E8DFD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3150" y="5225415"/>
            <a:ext cx="65913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F56D0A-50AE-80D6-3F1D-E52D716FC5AC}"/>
              </a:ext>
            </a:extLst>
          </p:cNvPr>
          <p:cNvSpPr txBox="1">
            <a:spLocks/>
          </p:cNvSpPr>
          <p:nvPr/>
        </p:nvSpPr>
        <p:spPr>
          <a:xfrm>
            <a:off x="3069004" y="41740"/>
            <a:ext cx="8770571" cy="134526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Final Output Sample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440B3B-42BF-C4E9-9046-F102FD4C4EFF}"/>
              </a:ext>
            </a:extLst>
          </p:cNvPr>
          <p:cNvSpPr txBox="1"/>
          <p:nvPr/>
        </p:nvSpPr>
        <p:spPr>
          <a:xfrm>
            <a:off x="2343150" y="7355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i="1" dirty="0"/>
              <a:t>temperature_data_clean.csv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620B19-6285-7E8A-7C4B-C893DC6087AE}"/>
              </a:ext>
            </a:extLst>
          </p:cNvPr>
          <p:cNvSpPr txBox="1"/>
          <p:nvPr/>
        </p:nvSpPr>
        <p:spPr>
          <a:xfrm>
            <a:off x="2344674" y="4856083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i="1" dirty="0"/>
              <a:t>country_features.csv</a:t>
            </a:r>
          </a:p>
        </p:txBody>
      </p:sp>
    </p:spTree>
    <p:extLst>
      <p:ext uri="{BB962C8B-B14F-4D97-AF65-F5344CB8AC3E}">
        <p14:creationId xmlns:p14="http://schemas.microsoft.com/office/powerpoint/2010/main" val="3613359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Freeform: Shape 5126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29" name="Freeform: Shape 5128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31" name="Freeform: Shape 5130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33" name="Freeform: Shape 5132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35" name="Freeform: Shape 5134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37" name="Freeform: Shape 5136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39" name="Freeform: Shape 5138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41" name="Freeform: Shape 5140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5143" name="Rectangle 5142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45" name="Freeform: Shape 5144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47" name="Freeform: Shape 5146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49" name="Freeform: Shape 5148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51" name="Freeform: Shape 5150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53" name="Freeform: Shape 5152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4B3D1A-8797-896B-FF02-F5B22E2F5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756" y="140499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Visualisations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</a:t>
            </a:r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PowerBI</a:t>
            </a:r>
            <a:endParaRPr lang="en-US" sz="4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9EA879A-6B90-84CC-84F3-DB3B637BC3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57130" y="1677050"/>
            <a:ext cx="9087573" cy="4861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265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C2712-A262-54F8-A6F1-3EBF0A6D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744" y="131324"/>
            <a:ext cx="8770571" cy="1345269"/>
          </a:xfrm>
        </p:spPr>
        <p:txBody>
          <a:bodyPr>
            <a:normAutofit fontScale="90000"/>
          </a:bodyPr>
          <a:lstStyle/>
          <a:p>
            <a:r>
              <a:rPr lang="en-GB" dirty="0"/>
              <a:t>Interactive Dashboard</a:t>
            </a:r>
            <a:br>
              <a:rPr lang="en-GB" dirty="0"/>
            </a:br>
            <a:endParaRPr lang="en-GB" dirty="0"/>
          </a:p>
        </p:txBody>
      </p:sp>
      <p:pic>
        <p:nvPicPr>
          <p:cNvPr id="5" name="2025-12-11 19-32-54">
            <a:hlinkClick r:id="" action="ppaction://media"/>
            <a:extLst>
              <a:ext uri="{FF2B5EF4-FFF2-40B4-BE49-F238E27FC236}">
                <a16:creationId xmlns:a16="http://schemas.microsoft.com/office/drawing/2014/main" id="{61F9E5FC-026F-EDAA-484D-EE7A33583D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908" y="1042145"/>
            <a:ext cx="12294068" cy="6091040"/>
          </a:xfrm>
        </p:spPr>
      </p:pic>
    </p:spTree>
    <p:extLst>
      <p:ext uri="{BB962C8B-B14F-4D97-AF65-F5344CB8AC3E}">
        <p14:creationId xmlns:p14="http://schemas.microsoft.com/office/powerpoint/2010/main" val="132138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106</TotalTime>
  <Words>452</Words>
  <Application>Microsoft Office PowerPoint</Application>
  <PresentationFormat>Widescreen</PresentationFormat>
  <Paragraphs>49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Meiryo</vt:lpstr>
      <vt:lpstr>Arial</vt:lpstr>
      <vt:lpstr>Corbel</vt:lpstr>
      <vt:lpstr>SketchLinesVTI</vt:lpstr>
      <vt:lpstr>Global Climate Trends Analysis</vt:lpstr>
      <vt:lpstr>Purpose of the Project</vt:lpstr>
      <vt:lpstr>Dataset Overview</vt:lpstr>
      <vt:lpstr>Data Extraction</vt:lpstr>
      <vt:lpstr>Data Pre-Processing</vt:lpstr>
      <vt:lpstr>PowerPoint Presentation</vt:lpstr>
      <vt:lpstr>PowerPoint Presentation</vt:lpstr>
      <vt:lpstr>Visualisations in PowerBI</vt:lpstr>
      <vt:lpstr>Interactive Dashboard </vt:lpstr>
      <vt:lpstr>Key Findings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Darcy</dc:creator>
  <cp:lastModifiedBy>Aaron Darcy</cp:lastModifiedBy>
  <cp:revision>2</cp:revision>
  <dcterms:created xsi:type="dcterms:W3CDTF">2025-12-11T18:40:53Z</dcterms:created>
  <dcterms:modified xsi:type="dcterms:W3CDTF">2025-12-11T20:30:13Z</dcterms:modified>
</cp:coreProperties>
</file>

<file path=docProps/thumbnail.jpeg>
</file>